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DEC7-BBC7-7138-48E8-1D4784A02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9DDCC-1D4D-98CD-4BE1-6F04332CE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2B9AE-2F59-D3CB-C01F-9DD59B2C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40B6F-9153-FFC1-FC84-ABE51E44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FBAE-5143-C6C5-A540-9E865358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6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27A9-B0B7-5A3F-A1B6-871434A7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D52FE-8972-5F35-16A2-712208DE2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6BBF-B2A6-C038-0BC3-1A477AB1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CE322-3695-4C19-1706-8A9BD0CE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3B02A-4A25-2E45-A4FB-317A6BBF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F0943-DACF-F36F-0F8A-DADC55447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B4209-9B99-E8AC-7D89-FF86756F5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03503-C0DE-9D3A-FBB6-A25321EC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6DF7-5BF6-795C-2242-31A366CE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DAE3-AB6E-BF6B-B4AF-FEB2C64C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E12D-DF23-E182-C729-43ADF672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FBEB-1B26-3F0D-729B-188990AD7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F7C18-0BEA-2DB0-459E-D099CC81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ABABC-3A4B-FE2E-5D49-F14A018B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00EE-1AC2-409E-BF24-2CE8DB54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4AD0-7119-761F-0B8C-8603EDE7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D158-1031-57BD-C62D-D2A9696B7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FEB3-0773-86CC-D632-93F9DA5A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67FF-1136-3123-2E62-4FF55BEC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653C-FAC5-4665-48B2-1B68A3F2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A1C4-34C8-ACBB-E2E0-F934A07A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60DD-5990-966B-6AF0-6E7D27E45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C08A6-3D9A-BB44-9D70-B5168DD22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DBF21-D6CA-58AE-E25A-663D2B9B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8632B-0283-8730-D59C-C6A975D3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C7F9C-F28D-8A3D-2B44-DDD4E59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3BA5-54FF-B947-06A4-AA3D076B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416E4-11BC-B6C7-C524-2C6FA66B2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6914B-6C27-215E-E138-B662271D3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0BB7B-F5DA-EB52-3A8E-DC78381DF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775-87B6-F74F-0052-0FCE98B14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BF944-5D36-E5A9-FA10-CCE1E6C1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E35B4-C77B-F7B5-121C-E1CEF849A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94006-4777-78BE-794C-0CBA268C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5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E8882-6505-4734-DD66-5B28EDC1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F77F7-9036-9C98-F861-D87C5442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8A7C9-23C9-766F-6E9C-24620B94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C40C-E528-9E12-91B1-49C3F03D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03FB8-A078-F2D6-D171-28A40A3A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6AA1C-668D-3671-E8F5-A39400F0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A04FA-5A91-E283-D18B-273ED8B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7955-8C5F-E58D-CBB5-C5D0AA55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FD09-73F8-E7EA-36B0-DEA094F3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23F29-B8B2-84E4-E38E-10BCF3C7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52956-5657-A49C-2267-484A2956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A9B3D-8CCC-62A7-1044-F8519C55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1EB17-0843-1AD4-6897-700FC55F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FEBE-F867-D686-1B40-094C02B7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49DA8-13EB-5DF1-7F26-2BBB5850E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6482B-00DC-2D7C-8109-65D6FEFA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0BC43-AD14-BF70-B3B2-6AFB2B94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BDECC-672A-CDD9-587E-6CF3F7BF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8EE40-C959-E7B3-2B8A-B0BEC4DF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6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4D370-46C2-16EF-D31A-E3BD0D55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1E8D-AB3C-1C2B-1DE0-135DD2B8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A62C6-4B49-4743-D4CC-E86BCE98E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CEA1D-09FB-4B20-91ED-2336B760387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9D1DA-75DF-6AC7-DC07-911172B13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0155-DF6B-A816-8ADC-F46D3C2A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BFE5-A79E-4AB2-BDE2-AA5A6EE5D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d/1gwSo5ZvQKGmK9CrIkOdrovtnPvIk-4JH/p/1zUyjICgVxmrvrfAENWryjZm9ox_IrhO8/edit" TargetMode="External"/><Relationship Id="rId2" Type="http://schemas.openxmlformats.org/officeDocument/2006/relationships/hyperlink" Target="mailto:jcox@houstonis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031C3-784B-B794-2C3A-3A1370E4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About the Instructor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4FC24B-030B-E493-6219-8143C81F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>
            <a:normAutofit/>
          </a:bodyPr>
          <a:lstStyle/>
          <a:p>
            <a:pPr algn="l" rtl="0"/>
            <a:r>
              <a:rPr lang="en-US" b="1" i="0" dirty="0">
                <a:solidFill>
                  <a:srgbClr val="E67E23"/>
                </a:solidFill>
                <a:effectLst/>
                <a:latin typeface="Lato Extended"/>
              </a:rPr>
              <a:t>Dr. Cox is the instructor for 6th-Grade Vanguard Science.  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 rtl="0"/>
            <a:r>
              <a:rPr lang="en-US" b="1" i="0" dirty="0">
                <a:solidFill>
                  <a:srgbClr val="2DC26B"/>
                </a:solidFill>
                <a:effectLst/>
                <a:latin typeface="Lato Extended"/>
              </a:rPr>
              <a:t>Teaching Philosophy:</a:t>
            </a:r>
            <a:r>
              <a:rPr lang="en-US" b="1" i="0" dirty="0">
                <a:solidFill>
                  <a:srgbClr val="58595B"/>
                </a:solidFill>
                <a:effectLst/>
                <a:latin typeface="Lato Extended"/>
              </a:rPr>
              <a:t> 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Assume students knows nothing about a subject. </a:t>
            </a:r>
          </a:p>
          <a:p>
            <a:pPr lvl="1"/>
            <a:r>
              <a:rPr lang="en-US" sz="2000" b="1" i="0" dirty="0">
                <a:solidFill>
                  <a:srgbClr val="58595B"/>
                </a:solidFill>
                <a:effectLst/>
                <a:latin typeface="Lato Extended"/>
              </a:rPr>
              <a:t>Emphasize basic concepts to build a strong foundation for employing higher-order thinking skills and applying scientific method</a:t>
            </a:r>
            <a:r>
              <a:rPr lang="en-US" b="1" i="0" dirty="0">
                <a:solidFill>
                  <a:srgbClr val="58595B"/>
                </a:solidFill>
                <a:effectLst/>
                <a:latin typeface="Lato Extended"/>
              </a:rPr>
              <a:t>.</a:t>
            </a:r>
          </a:p>
          <a:p>
            <a:r>
              <a:rPr lang="en-US" i="0" dirty="0">
                <a:solidFill>
                  <a:srgbClr val="00B050"/>
                </a:solidFill>
                <a:effectLst/>
                <a:latin typeface="Lato Extended"/>
              </a:rPr>
              <a:t>Relevant Background</a:t>
            </a:r>
          </a:p>
          <a:p>
            <a:pPr lvl="1"/>
            <a:r>
              <a:rPr lang="en-US" sz="1800" b="1" i="0" dirty="0">
                <a:solidFill>
                  <a:srgbClr val="58595B"/>
                </a:solidFill>
                <a:effectLst/>
                <a:latin typeface="Lato Extended"/>
              </a:rPr>
              <a:t>Twenty-two years teaching middle school science for HISD. </a:t>
            </a:r>
            <a:endParaRPr lang="en-US" sz="18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lvl="1"/>
            <a:r>
              <a:rPr lang="en-US" sz="1800" b="1" i="0" dirty="0">
                <a:solidFill>
                  <a:srgbClr val="58595B"/>
                </a:solidFill>
                <a:effectLst/>
                <a:latin typeface="Lato Extended"/>
              </a:rPr>
              <a:t> Sixteen-years teaching 6th-grade science at T.H. Rogers.</a:t>
            </a:r>
            <a:endParaRPr lang="en-US" sz="18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lvl="1"/>
            <a:r>
              <a:rPr lang="en-US" sz="1800" b="1" i="0" dirty="0">
                <a:solidFill>
                  <a:srgbClr val="58595B"/>
                </a:solidFill>
                <a:effectLst/>
                <a:latin typeface="Lato Extended"/>
              </a:rPr>
              <a:t> Holds degrees in Microbiology (BS), Pathogenic Microbiology (MS); &amp; Genetics(Ph.D.).</a:t>
            </a:r>
            <a:endParaRPr lang="en-US" sz="18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lvl="1"/>
            <a:r>
              <a:rPr lang="en-US" sz="1800" b="1" i="0" dirty="0">
                <a:solidFill>
                  <a:srgbClr val="58595B"/>
                </a:solidFill>
                <a:effectLst/>
                <a:latin typeface="Lato Extended"/>
              </a:rPr>
              <a:t> Work experience in biochemistry, environmental science, and microbiology in the academic, private and government sectors.</a:t>
            </a:r>
            <a:endParaRPr lang="en-US" sz="18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7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B3E43-B45D-688E-736E-2B060C4E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5459"/>
            <a:ext cx="3932237" cy="8283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How Does Teaching and Learning Take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2347-F5B2-ECBF-821F-373D12D5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Teaching occurs by short lectures, reading, discussions, activities, PowerPoints, hand-outs, videos, warm-ups, textbook, projects, and online platforms such as Quizizz and Quizlet </a:t>
            </a:r>
          </a:p>
          <a:p>
            <a:r>
              <a:rPr lang="en-US" sz="2800" dirty="0"/>
              <a:t>PowerPoints are available through Canvas Announcements</a:t>
            </a:r>
          </a:p>
          <a:p>
            <a:r>
              <a:rPr lang="en-US" sz="2800" dirty="0"/>
              <a:t>Online books (CK 12 e-Books) and other resources are available through Canvas</a:t>
            </a:r>
          </a:p>
          <a:p>
            <a:r>
              <a:rPr lang="en-US" sz="2800" dirty="0"/>
              <a:t>The sixth-grade science textbooks just arrived!</a:t>
            </a:r>
          </a:p>
          <a:p>
            <a:r>
              <a:rPr lang="en-US" sz="2800" dirty="0"/>
              <a:t>Student have been assigned a (McGraw Hill) textbook to take home. Permanent property of student.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692CE3-E17A-FFD5-EE00-45173FC4E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oogle Shape;471;p77">
            <a:extLst>
              <a:ext uri="{FF2B5EF4-FFF2-40B4-BE49-F238E27FC236}">
                <a16:creationId xmlns:a16="http://schemas.microsoft.com/office/drawing/2014/main" id="{DE797A54-F2BF-8147-1370-6068F53F72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529" r="15054" b="2959"/>
          <a:stretch/>
        </p:blipFill>
        <p:spPr>
          <a:xfrm>
            <a:off x="720762" y="2057400"/>
            <a:ext cx="4051263" cy="3988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84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B80BF-944C-FB7C-9E95-B2FA7066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01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Presentation of Learning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830F-BD9F-A039-883B-5348BA68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251"/>
            <a:ext cx="10515600" cy="5814391"/>
          </a:xfrm>
        </p:spPr>
        <p:txBody>
          <a:bodyPr>
            <a:normAutofit fontScale="55000" lnSpcReduction="20000"/>
          </a:bodyPr>
          <a:lstStyle/>
          <a:p>
            <a:pPr algn="ctr"/>
            <a:endParaRPr lang="en-US" sz="1900" b="1" i="0" dirty="0">
              <a:solidFill>
                <a:srgbClr val="FF0000"/>
              </a:solidFill>
              <a:effectLst/>
              <a:latin typeface="Lato Extended"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Lato Extended"/>
              </a:rPr>
              <a:t>Sixth-grade Vanguard Science will cover and enrich the sixth-grade HISD Objectives</a:t>
            </a:r>
            <a:r>
              <a:rPr lang="en-US" sz="3200" b="1" i="0" dirty="0">
                <a:solidFill>
                  <a:srgbClr val="58595B"/>
                </a:solidFill>
                <a:effectLst/>
                <a:latin typeface="Lato Extended"/>
              </a:rPr>
              <a:t>.  </a:t>
            </a:r>
          </a:p>
          <a:p>
            <a:r>
              <a:rPr lang="en-US" sz="3200" b="1" dirty="0">
                <a:solidFill>
                  <a:srgbClr val="58595B"/>
                </a:solidFill>
                <a:latin typeface="Lato Extended"/>
              </a:rPr>
              <a:t>80% is physical science and 20% biological science  </a:t>
            </a:r>
            <a:r>
              <a:rPr lang="en-US" sz="3200" b="1" i="0" dirty="0">
                <a:solidFill>
                  <a:srgbClr val="7030A0"/>
                </a:solidFill>
                <a:effectLst/>
                <a:latin typeface="Lato Extended"/>
              </a:rPr>
              <a:t>The following topics will be covered in order: </a:t>
            </a:r>
          </a:p>
          <a:p>
            <a:pPr algn="l" rtl="0"/>
            <a:endParaRPr lang="en-US" sz="3200" b="1" i="0" dirty="0">
              <a:solidFill>
                <a:srgbClr val="58595B"/>
              </a:solidFill>
              <a:effectLst/>
              <a:latin typeface="Lato Extended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Laboratory Safety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Metric Measurement;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Scientific Method;</a:t>
            </a:r>
          </a:p>
          <a:p>
            <a:pPr lvl="1"/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Introduction to Science and Matter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  <a:latin typeface="Lato Extended"/>
              </a:rPr>
              <a:t>Atoms and the Periodic Table (includes ionic and covalent bonding to form compounds)</a:t>
            </a:r>
            <a:endParaRPr lang="en-US" sz="3200" b="1" i="0" dirty="0">
              <a:solidFill>
                <a:schemeClr val="accent1"/>
              </a:solidFill>
              <a:effectLst/>
              <a:latin typeface="Lato Extended"/>
            </a:endParaRPr>
          </a:p>
          <a:p>
            <a:pPr lvl="1"/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Force and Motion Energy (Newton’s Laws of Motion)</a:t>
            </a:r>
          </a:p>
          <a:p>
            <a:pPr lvl="1"/>
            <a:r>
              <a:rPr lang="en-US" sz="3200" b="1" i="0" dirty="0">
                <a:solidFill>
                  <a:schemeClr val="accent1"/>
                </a:solidFill>
                <a:effectLst/>
                <a:latin typeface="Lato Extended"/>
              </a:rPr>
              <a:t>Earth Science (layers, volcanoes, deep-sea vents, earthquakes, seafloor spreading, continental drift)</a:t>
            </a:r>
          </a:p>
          <a:p>
            <a:pPr lvl="1"/>
            <a:endParaRPr lang="en-US" sz="3200" b="1" i="0" dirty="0">
              <a:solidFill>
                <a:srgbClr val="58595B"/>
              </a:solidFill>
              <a:effectLst/>
              <a:latin typeface="Lato Extended"/>
            </a:endParaRPr>
          </a:p>
          <a:p>
            <a:pPr lvl="1"/>
            <a:r>
              <a:rPr lang="en-US" sz="3200" b="1" i="0" dirty="0">
                <a:solidFill>
                  <a:srgbClr val="00B050"/>
                </a:solidFill>
                <a:effectLst/>
                <a:latin typeface="Lato Extended"/>
              </a:rPr>
              <a:t>Earth’s Atmosphere (structure/function of layers, extreme weather events, weather mapping)</a:t>
            </a:r>
          </a:p>
          <a:p>
            <a:pPr lvl="1"/>
            <a:r>
              <a:rPr lang="en-US" sz="3200" b="1" i="0" dirty="0">
                <a:solidFill>
                  <a:srgbClr val="00B050"/>
                </a:solidFill>
                <a:effectLst/>
                <a:latin typeface="Lato Extended"/>
              </a:rPr>
              <a:t>Solar System and Spaceflight</a:t>
            </a:r>
          </a:p>
          <a:p>
            <a:pPr lvl="1"/>
            <a:r>
              <a:rPr lang="en-US" sz="3200" b="1" i="0" dirty="0">
                <a:solidFill>
                  <a:srgbClr val="00B050"/>
                </a:solidFill>
                <a:effectLst/>
                <a:latin typeface="Lato Extended"/>
              </a:rPr>
              <a:t>Animal and Plants </a:t>
            </a:r>
            <a:r>
              <a:rPr lang="en-US" sz="3200" b="1" dirty="0">
                <a:solidFill>
                  <a:srgbClr val="00B050"/>
                </a:solidFill>
                <a:latin typeface="Lato Extended"/>
              </a:rPr>
              <a:t>Cells: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Lato Extended"/>
              </a:rPr>
              <a:t>Structure and Function of organelles</a:t>
            </a:r>
          </a:p>
          <a:p>
            <a:pPr lvl="1"/>
            <a:r>
              <a:rPr lang="en-US" sz="3200" b="1" i="0" dirty="0">
                <a:solidFill>
                  <a:srgbClr val="00B050"/>
                </a:solidFill>
                <a:effectLst/>
                <a:latin typeface="Lato Extended"/>
              </a:rPr>
              <a:t>independence of Living Systems and Ecosystems. </a:t>
            </a:r>
            <a:endParaRPr lang="en-US" sz="3200" b="0" i="0" dirty="0">
              <a:solidFill>
                <a:srgbClr val="00B050"/>
              </a:solidFill>
              <a:effectLst/>
              <a:latin typeface="Lato Extended"/>
            </a:endParaRPr>
          </a:p>
          <a:p>
            <a:pPr algn="l" rtl="0"/>
            <a:endParaRPr lang="en-US" sz="12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marL="0" indent="0">
              <a:buNone/>
            </a:pPr>
            <a:endParaRPr lang="en-US" sz="2300" b="1" i="0" dirty="0">
              <a:solidFill>
                <a:srgbClr val="58595B"/>
              </a:solidFill>
              <a:effectLst/>
              <a:latin typeface="Lato Extended"/>
            </a:endParaRPr>
          </a:p>
          <a:p>
            <a:pPr marL="0" indent="0">
              <a:buNone/>
            </a:pPr>
            <a:r>
              <a:rPr lang="en-US" sz="2900" b="1" i="0" dirty="0">
                <a:solidFill>
                  <a:srgbClr val="58595B"/>
                </a:solidFill>
                <a:effectLst/>
                <a:latin typeface="Lato Extended"/>
              </a:rPr>
              <a:t>The material will be present through lectures and discussion, reading, activities, projects</a:t>
            </a:r>
            <a:r>
              <a:rPr lang="en-US" sz="2900" b="1" dirty="0">
                <a:solidFill>
                  <a:srgbClr val="58595B"/>
                </a:solidFill>
                <a:latin typeface="Lato Extended"/>
              </a:rPr>
              <a:t>,</a:t>
            </a:r>
            <a:r>
              <a:rPr lang="en-US" sz="2900" b="1" i="0" dirty="0">
                <a:solidFill>
                  <a:srgbClr val="58595B"/>
                </a:solidFill>
                <a:effectLst/>
                <a:latin typeface="Lato Extended"/>
              </a:rPr>
              <a:t> worksheets, Study Island assignments</a:t>
            </a:r>
            <a:br>
              <a:rPr lang="en-US" sz="2300" b="0" i="0" dirty="0">
                <a:solidFill>
                  <a:srgbClr val="58595B"/>
                </a:solidFill>
                <a:effectLst/>
                <a:latin typeface="Lato Extended"/>
              </a:rPr>
            </a:br>
            <a:endParaRPr lang="en-US" sz="2300" b="1" i="0" dirty="0">
              <a:solidFill>
                <a:srgbClr val="58595B"/>
              </a:solidFill>
              <a:effectLst/>
              <a:latin typeface="Lato Extende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6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90E5-A060-A0EA-33A9-E85C15AB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Grading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F839-8A1D-2034-AB91-D9EA83F5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CA037-A4D4-FE98-BF27-17ED3883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456" y="995363"/>
            <a:ext cx="4797912" cy="5222557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b="0" i="0" dirty="0">
                <a:solidFill>
                  <a:srgbClr val="E67E23"/>
                </a:solidFill>
                <a:effectLst/>
                <a:latin typeface="Lato Extended"/>
              </a:rPr>
              <a:t>The following is the HISD grading scale: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/>
            <a:r>
              <a:rPr lang="en-US" sz="1400" b="1" i="0" dirty="0">
                <a:solidFill>
                  <a:srgbClr val="58595B"/>
                </a:solidFill>
                <a:effectLst/>
                <a:latin typeface="Lato Extended"/>
              </a:rPr>
              <a:t>A = 90-100</a:t>
            </a:r>
            <a:endParaRPr lang="en-US" sz="14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/>
            <a:r>
              <a:rPr lang="en-US" sz="1400" b="1" i="0" dirty="0">
                <a:solidFill>
                  <a:srgbClr val="58595B"/>
                </a:solidFill>
                <a:effectLst/>
                <a:latin typeface="Lato Extended"/>
              </a:rPr>
              <a:t>B = 80-89</a:t>
            </a:r>
            <a:endParaRPr lang="en-US" sz="14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/>
            <a:r>
              <a:rPr lang="en-US" sz="1400" b="1" i="0" dirty="0">
                <a:solidFill>
                  <a:srgbClr val="58595B"/>
                </a:solidFill>
                <a:effectLst/>
                <a:latin typeface="Lato Extended"/>
              </a:rPr>
              <a:t>C = 70-75</a:t>
            </a:r>
            <a:endParaRPr lang="en-US" sz="14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/>
            <a:r>
              <a:rPr lang="en-US" sz="1400" b="1" i="0" dirty="0">
                <a:solidFill>
                  <a:srgbClr val="58595B"/>
                </a:solidFill>
                <a:effectLst/>
                <a:latin typeface="Lato Extended"/>
              </a:rPr>
              <a:t>D = 70-74</a:t>
            </a:r>
            <a:endParaRPr lang="en-US" sz="1400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/>
            <a:r>
              <a:rPr lang="en-US" sz="1400" b="1" i="0" dirty="0">
                <a:solidFill>
                  <a:srgbClr val="58595B"/>
                </a:solidFill>
                <a:effectLst/>
                <a:latin typeface="Lato Extended"/>
              </a:rPr>
              <a:t>F = 69 and below</a:t>
            </a:r>
          </a:p>
          <a:p>
            <a:pPr algn="ctr"/>
            <a:r>
              <a:rPr lang="en-US" b="1" i="0" dirty="0">
                <a:solidFill>
                  <a:srgbClr val="00B050"/>
                </a:solidFill>
                <a:effectLst/>
                <a:latin typeface="Lato Extended"/>
              </a:rPr>
              <a:t>Assignments are categorized as either:</a:t>
            </a:r>
            <a:endParaRPr lang="en-US" b="0" i="0" dirty="0">
              <a:solidFill>
                <a:srgbClr val="FF0000"/>
              </a:solidFill>
              <a:effectLst/>
              <a:latin typeface="Lato Extended"/>
            </a:endParaRPr>
          </a:p>
          <a:p>
            <a:r>
              <a:rPr lang="en-US" sz="2000" u="sng" dirty="0">
                <a:solidFill>
                  <a:srgbClr val="0070C0"/>
                </a:solidFill>
              </a:rPr>
              <a:t>Learning</a:t>
            </a:r>
            <a:r>
              <a:rPr lang="en-US" sz="2000" u="sng" dirty="0"/>
              <a:t> grades count </a:t>
            </a:r>
            <a:r>
              <a:rPr lang="en-US" sz="2000" u="sng" dirty="0">
                <a:solidFill>
                  <a:srgbClr val="00B050"/>
                </a:solidFill>
              </a:rPr>
              <a:t>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Daily work, quizzes, homework</a:t>
            </a:r>
          </a:p>
          <a:p>
            <a:r>
              <a:rPr lang="en-US" sz="2000" u="sng" dirty="0">
                <a:solidFill>
                  <a:srgbClr val="FF0000"/>
                </a:solidFill>
              </a:rPr>
              <a:t>Assessments </a:t>
            </a:r>
            <a:r>
              <a:rPr lang="en-US" sz="2000" u="sng" dirty="0"/>
              <a:t>grades count </a:t>
            </a:r>
            <a:r>
              <a:rPr lang="en-US" sz="2000" u="sng" dirty="0">
                <a:solidFill>
                  <a:srgbClr val="00B050"/>
                </a:solidFill>
              </a:rPr>
              <a:t>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Examinations, Projects and other Assessments</a:t>
            </a:r>
          </a:p>
          <a:p>
            <a:r>
              <a:rPr lang="en-US" sz="2000" dirty="0">
                <a:solidFill>
                  <a:srgbClr val="7030A0"/>
                </a:solidFill>
              </a:rPr>
              <a:t>Late work is reduced by 10%</a:t>
            </a:r>
          </a:p>
          <a:p>
            <a:r>
              <a:rPr lang="en-US" sz="2000" dirty="0">
                <a:solidFill>
                  <a:srgbClr val="7030A0"/>
                </a:solidFill>
              </a:rPr>
              <a:t>Over 2-weeks late, not accepted and a zero is given for assignment</a:t>
            </a:r>
          </a:p>
        </p:txBody>
      </p:sp>
      <p:pic>
        <p:nvPicPr>
          <p:cNvPr id="6" name="Google Shape;470;p77">
            <a:extLst>
              <a:ext uri="{FF2B5EF4-FFF2-40B4-BE49-F238E27FC236}">
                <a16:creationId xmlns:a16="http://schemas.microsoft.com/office/drawing/2014/main" id="{AD788D53-A1A9-9CE5-7622-E06830B6CB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83188" y="987424"/>
            <a:ext cx="6270196" cy="4983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78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2B8E-5F7E-5441-3C6C-B7F965A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Class Rules and Classroom Management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B28E-B88B-DBFD-9160-530B484EE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C00000"/>
                </a:solidFill>
                <a:effectLst/>
                <a:latin typeface="Lato" panose="020F0502020204030203" pitchFamily="34" charset="0"/>
              </a:rPr>
              <a:t>CLASS RULES</a:t>
            </a:r>
          </a:p>
          <a:p>
            <a:pPr mar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lang="en-US" dirty="0">
              <a:solidFill>
                <a:srgbClr val="C00000"/>
              </a:solidFill>
              <a:effectLst/>
            </a:endParaRPr>
          </a:p>
          <a:p>
            <a:pPr marL="381000" rtl="0">
              <a:spcBef>
                <a:spcPts val="9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7030A0"/>
                </a:solidFill>
                <a:effectLst/>
                <a:latin typeface="Lato" panose="020F0502020204030203" pitchFamily="34" charset="0"/>
              </a:rPr>
              <a:t>Be on time for class</a:t>
            </a:r>
          </a:p>
          <a:p>
            <a:pPr marL="381000" rtl="0">
              <a:spcBef>
                <a:spcPts val="90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Lato" panose="020F0502020204030203" pitchFamily="34" charset="0"/>
              </a:rPr>
              <a:t>Bring necessary materials to class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381000" rtl="0">
              <a:spcBef>
                <a:spcPts val="900"/>
              </a:spcBef>
              <a:spcAft>
                <a:spcPts val="0"/>
              </a:spcAft>
            </a:pPr>
            <a:r>
              <a:rPr lang="en-US" b="0" i="0" u="none" strike="noStrike" dirty="0">
                <a:effectLst/>
                <a:latin typeface="Lato" panose="020F0502020204030203" pitchFamily="34" charset="0"/>
              </a:rPr>
              <a:t>Raise your hand to speak</a:t>
            </a:r>
            <a:endParaRPr lang="en-US" dirty="0">
              <a:effectLst/>
            </a:endParaRPr>
          </a:p>
          <a:p>
            <a:pPr marL="381000" rtl="0">
              <a:spcBef>
                <a:spcPts val="9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B050"/>
                </a:solidFill>
                <a:effectLst/>
                <a:latin typeface="Lato" panose="020F0502020204030203" pitchFamily="34" charset="0"/>
              </a:rPr>
              <a:t>Always observe laboratory safety rules</a:t>
            </a:r>
            <a:endParaRPr lang="en-US" dirty="0">
              <a:effectLst/>
            </a:endParaRPr>
          </a:p>
          <a:p>
            <a:pPr marL="381000" rtl="0">
              <a:spcBef>
                <a:spcPts val="90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B0F0"/>
                </a:solidFill>
                <a:effectLst/>
                <a:latin typeface="Lato" panose="020F0502020204030203" pitchFamily="34" charset="0"/>
              </a:rPr>
              <a:t>Comply with the school honest policy</a:t>
            </a:r>
            <a:endParaRPr lang="en-US" dirty="0">
              <a:solidFill>
                <a:srgbClr val="00B0F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B9F-EA86-5ED0-53A1-26E5C4D6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F633-F8CA-8104-B24F-7F3E35782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0" dirty="0">
                <a:solidFill>
                  <a:srgbClr val="E03E2D"/>
                </a:solidFill>
                <a:effectLst/>
                <a:latin typeface="Lato Extended"/>
              </a:rPr>
              <a:t>Contact Information: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E67E23"/>
                </a:solidFill>
                <a:effectLst/>
                <a:latin typeface="Lato Extended"/>
              </a:rPr>
              <a:t>Office Hours:  "A" days from 11 am to 11:30 am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FF0000"/>
                </a:solidFill>
                <a:effectLst/>
                <a:latin typeface="Lato Extended"/>
              </a:rPr>
              <a:t>Telephone</a:t>
            </a:r>
            <a:r>
              <a:rPr lang="en-US" b="0" i="0" dirty="0">
                <a:solidFill>
                  <a:srgbClr val="58595B"/>
                </a:solidFill>
                <a:effectLst/>
                <a:latin typeface="Lato Extended"/>
              </a:rPr>
              <a:t>: 713/917-3570 (West Office)</a:t>
            </a:r>
          </a:p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00B050"/>
                </a:solidFill>
                <a:effectLst/>
                <a:latin typeface="Lato Extended"/>
              </a:rPr>
              <a:t>Email</a:t>
            </a:r>
            <a:r>
              <a:rPr lang="en-US" b="0" i="0" dirty="0">
                <a:solidFill>
                  <a:srgbClr val="58595B"/>
                </a:solidFill>
                <a:effectLst/>
                <a:latin typeface="Lato Extended"/>
              </a:rPr>
              <a:t>: </a:t>
            </a:r>
            <a:r>
              <a:rPr lang="en-US" b="0" i="0" u="sng" dirty="0">
                <a:solidFill>
                  <a:srgbClr val="58595B"/>
                </a:solidFill>
                <a:effectLst/>
                <a:latin typeface="Lato Extended"/>
                <a:hlinkClick r:id="rId2"/>
              </a:rPr>
              <a:t>jcox@houstonisd.org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7030A0"/>
                </a:solidFill>
                <a:effectLst/>
                <a:latin typeface="Lato Extended"/>
              </a:rPr>
              <a:t>Website</a:t>
            </a:r>
            <a:r>
              <a:rPr lang="en-US" b="0" i="0" dirty="0">
                <a:solidFill>
                  <a:srgbClr val="58595B"/>
                </a:solidFill>
                <a:effectLst/>
                <a:latin typeface="Lato Extended"/>
              </a:rPr>
              <a:t>:  </a:t>
            </a:r>
            <a:r>
              <a:rPr lang="en-US" b="0" i="0" u="sng" dirty="0">
                <a:effectLst/>
                <a:latin typeface="Lato Extended"/>
                <a:hlinkClick r:id="rId3"/>
              </a:rPr>
              <a:t>https://sites.google.com/d/1gwSo5ZvQKGmK9CrIkOdrovtnPvIk-4JH/p/1zUyjICgVxmrvrfAENWryjZm9ox_IrhO8/edit</a:t>
            </a:r>
            <a:endParaRPr lang="en-US" b="0" i="0" dirty="0">
              <a:solidFill>
                <a:srgbClr val="58595B"/>
              </a:solidFill>
              <a:effectLst/>
              <a:latin typeface="Lato Extended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1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502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Lato Extended</vt:lpstr>
      <vt:lpstr>Office Theme</vt:lpstr>
      <vt:lpstr>About the Instructor</vt:lpstr>
      <vt:lpstr>How Does Teaching and Learning Take Place?</vt:lpstr>
      <vt:lpstr>Presentation of Learning Material</vt:lpstr>
      <vt:lpstr>Grading System</vt:lpstr>
      <vt:lpstr>Class Rules and Classroom Management</vt:lpstr>
      <vt:lpstr>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dc:creator>Cox, John</dc:creator>
  <cp:lastModifiedBy>Cox, John</cp:lastModifiedBy>
  <cp:revision>39</cp:revision>
  <dcterms:created xsi:type="dcterms:W3CDTF">2022-09-15T14:07:12Z</dcterms:created>
  <dcterms:modified xsi:type="dcterms:W3CDTF">2022-09-20T18:26:03Z</dcterms:modified>
</cp:coreProperties>
</file>